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4"/>
    <p:sldMasterId id="2147483730" r:id="rId5"/>
  </p:sldMasterIdLst>
  <p:notesMasterIdLst>
    <p:notesMasterId r:id="rId16"/>
  </p:notesMasterIdLst>
  <p:sldIdLst>
    <p:sldId id="1126" r:id="rId6"/>
    <p:sldId id="1138" r:id="rId7"/>
    <p:sldId id="1146" r:id="rId8"/>
    <p:sldId id="1139" r:id="rId9"/>
    <p:sldId id="1140" r:id="rId10"/>
    <p:sldId id="1142" r:id="rId11"/>
    <p:sldId id="1145" r:id="rId12"/>
    <p:sldId id="1143" r:id="rId13"/>
    <p:sldId id="1144" r:id="rId14"/>
    <p:sldId id="1141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FE94E1-830F-4CEA-A7D5-FDB45E3EC46D}">
          <p14:sldIdLst>
            <p14:sldId id="1126"/>
            <p14:sldId id="1138"/>
            <p14:sldId id="1146"/>
            <p14:sldId id="1139"/>
            <p14:sldId id="1140"/>
            <p14:sldId id="1142"/>
            <p14:sldId id="1145"/>
            <p14:sldId id="1143"/>
            <p14:sldId id="1144"/>
            <p14:sldId id="11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4" autoAdjust="0"/>
    <p:restoredTop sz="84535" autoAdjust="0"/>
  </p:normalViewPr>
  <p:slideViewPr>
    <p:cSldViewPr snapToGrid="0">
      <p:cViewPr varScale="1">
        <p:scale>
          <a:sx n="127" d="100"/>
          <a:sy n="127" d="100"/>
        </p:scale>
        <p:origin x="6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A9BDE-2498-42FE-9E57-7D511DFC3032}" type="datetimeFigureOut">
              <a:rPr lang="en-US" smtClean="0"/>
              <a:t>10/22/2021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E6FEF-1F76-49AE-BFD5-E237D53936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10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96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612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41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4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02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23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5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39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038A4D-3AAC-475A-9928-4ADB2B6B43AC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7733-ABBA-466C-9F5C-9F56D4DC5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8A9DD-A47C-4338-AE75-B7D40A4FB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E52C-23CE-49CB-BD82-9D58D419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257FE-DE5E-48D7-9BF8-B79825A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31C4F-51B3-4EC6-B303-B03DA9A8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5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6BBA-2E01-4BCE-A77E-EA6AE656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57CE6-1E2D-4456-96AF-8E3927C89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5B846-1DF0-4314-AFCB-C027D802B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4E9CF-2601-4CE8-9FE0-C07FA56B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0248D-659C-419A-B1AE-6457205F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2BC0A7-48F4-45B3-A3A4-C341ABC05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319DB-BC6C-4740-8C92-7D5FF98F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B40F-6CBC-4C23-944F-DF068C5F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453FC-0D4C-4104-AF8F-A0BA37C0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023EA-5F98-4C9F-8B34-DABEB4E0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691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7733-ABBA-466C-9F5C-9F56D4DC5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8A9DD-A47C-4338-AE75-B7D40A4FB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E52C-23CE-49CB-BD82-9D58D419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10/22/2021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257FE-DE5E-48D7-9BF8-B79825A8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31C4F-51B3-4EC6-B303-B03DA9A8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3844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A743-B09D-4F1F-9556-EDDA8302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90" y="365125"/>
            <a:ext cx="8619309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AC298-A286-4D38-80C3-27B96025D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490" y="1825625"/>
            <a:ext cx="8619309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90C53-445E-401A-B8C5-D0AD740E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Gill Sans Light"/>
              </a:rPr>
              <a:t>© James Lucier</a:t>
            </a:r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96DCB-A3E3-4B69-A567-DC419710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3952-60BB-4526-870F-6C0D93A1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138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DA7C-BA83-40D8-884E-D09A66BD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C09F5-7B36-4EFB-B8F1-9AE4439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4CBE5-7CDA-4E80-8CA3-3A9A6537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Gill Sans Light"/>
              </a:rPr>
              <a:t>© James Lucier</a:t>
            </a:r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4A209-9B72-4D9A-888D-6039F4B0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0271-7374-44CA-9A34-D215CA28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2525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CEA9-BD46-466A-8051-1D9511D8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71C2C-C219-4F60-96BF-B471451D8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85682-540A-4ABC-A437-E81C140E8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3EF89-09C8-47AB-B682-C2EB1318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Gill Sans Light"/>
              </a:rPr>
              <a:t>© James Lucier</a:t>
            </a:r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147FE-FECA-42FE-818E-A18E0D8E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46491-B646-44C8-8C7C-93D1C623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2397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BB28-6002-4371-95C3-CCFF068F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E0D79-B66A-4345-81AF-C255EAF8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59EBF-292F-4DD3-A7A1-EAB6BC1D3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29D22-5059-44A2-951D-2D283474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BFD19-F3DB-44D1-8315-5856C2E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3B7B6B-4A04-4646-9A73-A07EEAA01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Gill Sans Light"/>
              </a:rPr>
              <a:t>© James Lucier</a:t>
            </a:r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130AD-FEC7-45A9-AFBE-8DEB312F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90AF0-6CB6-43CD-89ED-1E0F45E8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0370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EF62-1290-4802-A1E7-72B832C6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6638B-CCF3-43FC-80EC-F932CA24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latin typeface="Gill Sans Light"/>
              </a:rPr>
              <a:t>© 2018 James Lucier</a:t>
            </a:r>
            <a:endParaRPr lang="en-US" dirty="0">
              <a:solidFill>
                <a:prstClr val="black"/>
              </a:solidFill>
              <a:latin typeface="Gill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203A4-2D35-484F-B356-5C23E639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0C3B5-DDEC-4DAD-BC69-43A7EE67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5481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D3CF4-5EE9-422A-93AC-0439D08C0E44}"/>
              </a:ext>
            </a:extLst>
          </p:cNvPr>
          <p:cNvSpPr/>
          <p:nvPr userDrawn="1"/>
        </p:nvSpPr>
        <p:spPr>
          <a:xfrm>
            <a:off x="0" y="0"/>
            <a:ext cx="12192000" cy="5584369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032C7C-7A3F-4291-86CB-1D42D8AFFBE1}"/>
              </a:ext>
            </a:extLst>
          </p:cNvPr>
          <p:cNvSpPr/>
          <p:nvPr userDrawn="1"/>
        </p:nvSpPr>
        <p:spPr>
          <a:xfrm>
            <a:off x="0" y="5584370"/>
            <a:ext cx="12192000" cy="195942"/>
          </a:xfrm>
          <a:prstGeom prst="rect">
            <a:avLst/>
          </a:prstGeom>
          <a:solidFill>
            <a:srgbClr val="57C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91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06C8-54EC-40F9-8BE3-0D8ABE8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45FFA-E690-4DE8-8EC9-077DC42BC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F36DD-4FA5-4ADC-A44B-A2994A17F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DE372-E42F-4723-8ABD-BCE530430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10/22/2021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BE46A-C837-4F91-B4B6-115EA667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9C478-1DD6-44BA-AC93-45B04357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366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A743-B09D-4F1F-9556-EDDA8302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90" y="365125"/>
            <a:ext cx="8619309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AC298-A286-4D38-80C3-27B96025D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490" y="1825625"/>
            <a:ext cx="8619309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90C53-445E-401A-B8C5-D0AD740E6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</a:t>
            </a:r>
            <a:r>
              <a:rPr lang="en-US">
                <a:solidFill>
                  <a:prstClr val="black">
                    <a:tint val="75000"/>
                  </a:prstClr>
                </a:solidFill>
              </a:rPr>
              <a:t>James Lucier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96DCB-A3E3-4B69-A567-DC419710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3952-60BB-4526-870F-6C0D93A1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934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C956-222B-45C0-8B82-B0544291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F9C58-351B-4DA1-BB6A-F972C7B6F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09C2-FC26-4852-8FF3-B3F3E15F2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0366-245C-4593-8BE5-E988D70B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10/22/2021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2687E-FB63-4935-99EB-4F6031A1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0CEA9-D575-46C4-89FF-677AF16B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8888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6BBA-2E01-4BCE-A77E-EA6AE656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857CE6-1E2D-4456-96AF-8E3927C89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5B846-1DF0-4314-AFCB-C027D802B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10/22/2021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4E9CF-2601-4CE8-9FE0-C07FA56B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0248D-659C-419A-B1AE-6457205F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19463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2BC0A7-48F4-45B3-A3A4-C341ABC05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319DB-BC6C-4740-8C92-7D5FF98F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BB40F-6CBC-4C23-944F-DF068C5F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10/22/2021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453FC-0D4C-4104-AF8F-A0BA37C0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023EA-5F98-4C9F-8B34-DABEB4E0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35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1DA7C-BA83-40D8-884E-D09A66BD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C09F5-7B36-4EFB-B8F1-9AE4439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4CBE5-7CDA-4E80-8CA3-3A9A6537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</a:t>
            </a:r>
            <a:r>
              <a:rPr lang="en-US">
                <a:solidFill>
                  <a:prstClr val="black">
                    <a:tint val="75000"/>
                  </a:prstClr>
                </a:solidFill>
              </a:rPr>
              <a:t>James Lucier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4A209-9B72-4D9A-888D-6039F4B0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0271-7374-44CA-9A34-D215CA28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9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CEA9-BD46-466A-8051-1D9511D8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71C2C-C219-4F60-96BF-B471451D8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85682-540A-4ABC-A437-E81C140E8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3EF89-09C8-47AB-B682-C2EB1318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</a:t>
            </a:r>
            <a:r>
              <a:rPr lang="en-US">
                <a:solidFill>
                  <a:prstClr val="black">
                    <a:tint val="75000"/>
                  </a:prstClr>
                </a:solidFill>
              </a:rPr>
              <a:t>James Lucier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147FE-FECA-42FE-818E-A18E0D8E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46491-B646-44C8-8C7C-93D1C623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BB28-6002-4371-95C3-CCFF068F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E0D79-B66A-4345-81AF-C255EAF8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59EBF-292F-4DD3-A7A1-EAB6BC1D3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29D22-5059-44A2-951D-2D283474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BFD19-F3DB-44D1-8315-5856C2E1AD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3B7B6B-4A04-4646-9A73-A07EEAA01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</a:t>
            </a:r>
            <a:r>
              <a:rPr lang="en-US">
                <a:solidFill>
                  <a:prstClr val="black">
                    <a:tint val="75000"/>
                  </a:prstClr>
                </a:solidFill>
              </a:rPr>
              <a:t>James Lucier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130AD-FEC7-45A9-AFBE-8DEB312F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90AF0-6CB6-43CD-89ED-1E0F45E8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35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EF62-1290-4802-A1E7-72B832C6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6638B-CCF3-43FC-80EC-F932CA24F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© 2018 </a:t>
            </a:r>
            <a:r>
              <a:rPr lang="en-US">
                <a:solidFill>
                  <a:prstClr val="black"/>
                </a:solidFill>
              </a:rPr>
              <a:t>James Lucier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203A4-2D35-484F-B356-5C23E639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0C3B5-DDEC-4DAD-BC69-43A7EE67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1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D3CF4-5EE9-422A-93AC-0439D08C0E44}"/>
              </a:ext>
            </a:extLst>
          </p:cNvPr>
          <p:cNvSpPr/>
          <p:nvPr userDrawn="1"/>
        </p:nvSpPr>
        <p:spPr>
          <a:xfrm>
            <a:off x="0" y="0"/>
            <a:ext cx="12192000" cy="5584369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032C7C-7A3F-4291-86CB-1D42D8AFFBE1}"/>
              </a:ext>
            </a:extLst>
          </p:cNvPr>
          <p:cNvSpPr/>
          <p:nvPr userDrawn="1"/>
        </p:nvSpPr>
        <p:spPr>
          <a:xfrm>
            <a:off x="0" y="5584370"/>
            <a:ext cx="12192000" cy="195942"/>
          </a:xfrm>
          <a:prstGeom prst="rect">
            <a:avLst/>
          </a:prstGeom>
          <a:solidFill>
            <a:srgbClr val="57C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5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06C8-54EC-40F9-8BE3-0D8ABE8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45FFA-E690-4DE8-8EC9-077DC42BC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F36DD-4FA5-4ADC-A44B-A2994A17F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DE372-E42F-4723-8ABD-BCE530430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BE46A-C837-4F91-B4B6-115EA667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9C478-1DD6-44BA-AC93-45B04357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7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C956-222B-45C0-8B82-B0544291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F9C58-351B-4DA1-BB6A-F972C7B6F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09C2-FC26-4852-8FF3-B3F3E15F2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F0366-245C-4593-8BE5-E988D70B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AA3D-8E98-46A7-959D-07D6E483396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10/22/2021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2687E-FB63-4935-99EB-4F6031A1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0CEA9-D575-46C4-89FF-677AF16B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4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62193-8C90-4609-90AF-71840A5A7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9BBF8-53A2-4FE6-BE63-DE9856F22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DC8CE-5B49-438D-917B-A47A9E22F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2018 </a:t>
            </a:r>
            <a:r>
              <a:rPr lang="en-US">
                <a:solidFill>
                  <a:prstClr val="black">
                    <a:tint val="75000"/>
                  </a:prstClr>
                </a:solidFill>
              </a:rPr>
              <a:t>James Lucier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1997B-BA34-4186-AA04-F17196109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BDC7-3DB4-47C8-9032-79488E19F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5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62193-8C90-4609-90AF-71840A5A7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9BBF8-53A2-4FE6-BE63-DE9856F22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DC8CE-5B49-438D-917B-A47A9E22FF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2018 James Lucier</a:t>
            </a:r>
          </a:p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1997B-BA34-4186-AA04-F17196109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BDC7-3DB4-47C8-9032-79488E19F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A43717E-2C59-452B-8258-9B00991E91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6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tiff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1.tiff"/><Relationship Id="rId9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tiff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tiff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18A50B-232F-4613-AFD3-2299BD327AA8}"/>
              </a:ext>
            </a:extLst>
          </p:cNvPr>
          <p:cNvSpPr txBox="1">
            <a:spLocks/>
          </p:cNvSpPr>
          <p:nvPr/>
        </p:nvSpPr>
        <p:spPr>
          <a:xfrm>
            <a:off x="110066" y="4786934"/>
            <a:ext cx="12192000" cy="7260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3200" b="1" dirty="0">
              <a:solidFill>
                <a:srgbClr val="FFC000"/>
              </a:solidFill>
              <a:latin typeface="Calibri" panose="020F0502020204030204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0F0CC-E01D-41BF-B502-4888849C1B5E}"/>
              </a:ext>
            </a:extLst>
          </p:cNvPr>
          <p:cNvSpPr txBox="1"/>
          <p:nvPr/>
        </p:nvSpPr>
        <p:spPr>
          <a:xfrm>
            <a:off x="618777" y="6416121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D1660"/>
                </a:solidFill>
              </a:rPr>
              <a:t>© 2021 Pyramid Consulting, Inc.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DE2C7C-B5F2-442F-9D2A-6BBA2ED4D501}"/>
              </a:ext>
            </a:extLst>
          </p:cNvPr>
          <p:cNvSpPr txBox="1">
            <a:spLocks/>
          </p:cNvSpPr>
          <p:nvPr/>
        </p:nvSpPr>
        <p:spPr>
          <a:xfrm>
            <a:off x="3380" y="1642181"/>
            <a:ext cx="12192000" cy="7260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/>
            <a:r>
              <a:rPr lang="en-US" sz="4000" dirty="0">
                <a:solidFill>
                  <a:prstClr val="white"/>
                </a:solidFill>
                <a:latin typeface="Gadugi"/>
                <a:cs typeface="Segoe UI Light"/>
              </a:rPr>
              <a:t>Pyramid Consulting, </a:t>
            </a:r>
            <a:r>
              <a:rPr lang="en-US" sz="4000" dirty="0" err="1">
                <a:solidFill>
                  <a:prstClr val="white"/>
                </a:solidFill>
                <a:latin typeface="Gadugi"/>
                <a:cs typeface="Segoe UI Light"/>
              </a:rPr>
              <a:t>Inc</a:t>
            </a:r>
            <a:r>
              <a:rPr lang="en-US" sz="4000" dirty="0">
                <a:solidFill>
                  <a:prstClr val="white"/>
                </a:solidFill>
                <a:latin typeface="Gadugi"/>
                <a:cs typeface="Segoe UI Light"/>
              </a:rPr>
              <a:t> </a:t>
            </a:r>
          </a:p>
          <a:p>
            <a:pPr algn="ctr"/>
            <a:endParaRPr lang="en-US" sz="4800" b="1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algn="r"/>
            <a:endParaRPr lang="en-US" sz="3200" dirty="0">
              <a:solidFill>
                <a:schemeClr val="bg2">
                  <a:lumMod val="20000"/>
                  <a:lumOff val="8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  <a:p>
            <a:pPr algn="r"/>
            <a:endParaRPr lang="en-US" sz="3200" dirty="0">
              <a:solidFill>
                <a:schemeClr val="bg2">
                  <a:lumMod val="20000"/>
                  <a:lumOff val="8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  <a:p>
            <a:pPr algn="r"/>
            <a:endParaRPr lang="en-US" sz="3200" dirty="0">
              <a:solidFill>
                <a:schemeClr val="bg2">
                  <a:lumMod val="20000"/>
                  <a:lumOff val="8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TechByte</a:t>
            </a:r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 Problem Revelation</a:t>
            </a:r>
          </a:p>
          <a:p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                                                                    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478D22-2694-8343-8432-753C25D6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47" y="2597893"/>
            <a:ext cx="1308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011384-B78C-4CC4-94DC-12B4B47D3488}"/>
              </a:ext>
            </a:extLst>
          </p:cNvPr>
          <p:cNvSpPr/>
          <p:nvPr/>
        </p:nvSpPr>
        <p:spPr>
          <a:xfrm>
            <a:off x="0" y="6585172"/>
            <a:ext cx="12192000" cy="277152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C98F-9873-4399-B41D-64B2F5D6FD49}"/>
              </a:ext>
            </a:extLst>
          </p:cNvPr>
          <p:cNvSpPr txBox="1"/>
          <p:nvPr/>
        </p:nvSpPr>
        <p:spPr>
          <a:xfrm>
            <a:off x="840263" y="6606879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© 2021 Pyramid Consulting,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7630A-CDEA-4B40-90E3-0CED691FAB3B}"/>
              </a:ext>
            </a:extLst>
          </p:cNvPr>
          <p:cNvSpPr/>
          <p:nvPr/>
        </p:nvSpPr>
        <p:spPr>
          <a:xfrm>
            <a:off x="0" y="0"/>
            <a:ext cx="149516" cy="914400"/>
          </a:xfrm>
          <a:prstGeom prst="rect">
            <a:avLst/>
          </a:prstGeom>
          <a:solidFill>
            <a:srgbClr val="6EB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63" y="114490"/>
            <a:ext cx="183434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8092" y="122027"/>
            <a:ext cx="905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 &amp; 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2820-E691-B740-8AAD-62AD73A9AC76}"/>
              </a:ext>
            </a:extLst>
          </p:cNvPr>
          <p:cNvSpPr txBox="1"/>
          <p:nvPr/>
        </p:nvSpPr>
        <p:spPr>
          <a:xfrm>
            <a:off x="2875722" y="2491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78DF-1A69-7542-BFC2-E54155E15DD9}"/>
              </a:ext>
            </a:extLst>
          </p:cNvPr>
          <p:cNvSpPr txBox="1"/>
          <p:nvPr/>
        </p:nvSpPr>
        <p:spPr>
          <a:xfrm>
            <a:off x="1243624" y="1002448"/>
            <a:ext cx="886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Thank you for participating and good luck to all 7 teams!!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9E7D2-B467-FD49-BFC9-EC531B5B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5" y="83293"/>
            <a:ext cx="995396" cy="831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F3353-CF76-1942-B1D5-0ED100F12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39" y="1371780"/>
            <a:ext cx="8667417" cy="495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011384-B78C-4CC4-94DC-12B4B47D3488}"/>
              </a:ext>
            </a:extLst>
          </p:cNvPr>
          <p:cNvSpPr/>
          <p:nvPr/>
        </p:nvSpPr>
        <p:spPr>
          <a:xfrm>
            <a:off x="0" y="6585172"/>
            <a:ext cx="12192000" cy="277152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C98F-9873-4399-B41D-64B2F5D6FD49}"/>
              </a:ext>
            </a:extLst>
          </p:cNvPr>
          <p:cNvSpPr txBox="1"/>
          <p:nvPr/>
        </p:nvSpPr>
        <p:spPr>
          <a:xfrm>
            <a:off x="840263" y="6606879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© 2021 Pyramid Consulting,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7630A-CDEA-4B40-90E3-0CED691FAB3B}"/>
              </a:ext>
            </a:extLst>
          </p:cNvPr>
          <p:cNvSpPr/>
          <p:nvPr/>
        </p:nvSpPr>
        <p:spPr>
          <a:xfrm>
            <a:off x="0" y="0"/>
            <a:ext cx="149516" cy="914400"/>
          </a:xfrm>
          <a:prstGeom prst="rect">
            <a:avLst/>
          </a:prstGeom>
          <a:solidFill>
            <a:srgbClr val="6EB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63" y="114490"/>
            <a:ext cx="183434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8092" y="122027"/>
            <a:ext cx="905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2820-E691-B740-8AAD-62AD73A9AC76}"/>
              </a:ext>
            </a:extLst>
          </p:cNvPr>
          <p:cNvSpPr txBox="1"/>
          <p:nvPr/>
        </p:nvSpPr>
        <p:spPr>
          <a:xfrm>
            <a:off x="2875722" y="34407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78DF-1A69-7542-BFC2-E54155E15DD9}"/>
              </a:ext>
            </a:extLst>
          </p:cNvPr>
          <p:cNvSpPr txBox="1"/>
          <p:nvPr/>
        </p:nvSpPr>
        <p:spPr>
          <a:xfrm>
            <a:off x="1243623" y="1002448"/>
            <a:ext cx="1020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an application that scans Job Description and Resumes in Word format, creates Job profiles and Candidate profiles and matches them to find the right fit.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13B742-161F-2C42-A5CA-E33706BD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5" y="83293"/>
            <a:ext cx="995396" cy="831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2457D5-9749-DF49-9166-BD8C4F22BEE0}"/>
              </a:ext>
            </a:extLst>
          </p:cNvPr>
          <p:cNvSpPr txBox="1"/>
          <p:nvPr/>
        </p:nvSpPr>
        <p:spPr>
          <a:xfrm>
            <a:off x="1530695" y="1648779"/>
            <a:ext cx="96514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Scan the JD </a:t>
            </a:r>
            <a:r>
              <a:rPr lang="en-US" sz="1800" dirty="0">
                <a:solidFill>
                  <a:srgbClr val="00B050"/>
                </a:solidFill>
              </a:rPr>
              <a:t>in Word format and create a set of keywords and build </a:t>
            </a:r>
            <a:r>
              <a:rPr lang="en-US" sz="1800" b="1" dirty="0">
                <a:solidFill>
                  <a:srgbClr val="00B050"/>
                </a:solidFill>
              </a:rPr>
              <a:t>Job Profile </a:t>
            </a:r>
            <a:r>
              <a:rPr lang="en-US" sz="1800" dirty="0">
                <a:solidFill>
                  <a:srgbClr val="00B050"/>
                </a:solidFill>
              </a:rPr>
              <a:t>with must have and good to have skills.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EA311-F7FD-404D-8381-159D2407EBC7}"/>
              </a:ext>
            </a:extLst>
          </p:cNvPr>
          <p:cNvSpPr txBox="1"/>
          <p:nvPr/>
        </p:nvSpPr>
        <p:spPr>
          <a:xfrm>
            <a:off x="1530694" y="3827744"/>
            <a:ext cx="9915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Scan the resumes of candidates in Word format and generate a </a:t>
            </a:r>
            <a:r>
              <a:rPr lang="en-US" sz="1800" b="1" dirty="0">
                <a:solidFill>
                  <a:srgbClr val="00B050"/>
                </a:solidFill>
              </a:rPr>
              <a:t>Candidate Profile</a:t>
            </a:r>
            <a:r>
              <a:rPr lang="en-US" sz="18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904FD-CC75-A949-B7A3-E1CDFD8560E2}"/>
              </a:ext>
            </a:extLst>
          </p:cNvPr>
          <p:cNvSpPr txBox="1"/>
          <p:nvPr/>
        </p:nvSpPr>
        <p:spPr>
          <a:xfrm>
            <a:off x="1530694" y="342764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Should include Technical and Soft skill parameters.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CCEF1F-63AF-5A48-B98D-5D32FF9350A1}"/>
              </a:ext>
            </a:extLst>
          </p:cNvPr>
          <p:cNvSpPr txBox="1"/>
          <p:nvPr/>
        </p:nvSpPr>
        <p:spPr>
          <a:xfrm>
            <a:off x="1530696" y="4517908"/>
            <a:ext cx="9915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</a:rPr>
              <a:t>Match the Job Profile </a:t>
            </a:r>
            <a:r>
              <a:rPr lang="en-US" b="1" dirty="0">
                <a:solidFill>
                  <a:srgbClr val="00B050"/>
                </a:solidFill>
              </a:rPr>
              <a:t>with Candidate Profile </a:t>
            </a:r>
            <a:r>
              <a:rPr lang="en-US" sz="1800" dirty="0">
                <a:solidFill>
                  <a:srgbClr val="00B050"/>
                </a:solidFill>
              </a:rPr>
              <a:t>and generate the results in a tabular and overall percentage format.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1D1A38-1D43-E843-82C0-6B6546D4DBD6}"/>
              </a:ext>
            </a:extLst>
          </p:cNvPr>
          <p:cNvSpPr txBox="1"/>
          <p:nvPr/>
        </p:nvSpPr>
        <p:spPr>
          <a:xfrm>
            <a:off x="1530694" y="2530567"/>
            <a:ext cx="9772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Allow the recruiter to </a:t>
            </a:r>
            <a:r>
              <a:rPr lang="en-US" sz="1800" b="1" dirty="0">
                <a:solidFill>
                  <a:srgbClr val="00B050"/>
                </a:solidFill>
              </a:rPr>
              <a:t>edit the Job Profile </a:t>
            </a:r>
            <a:r>
              <a:rPr lang="en-US" sz="1800" dirty="0">
                <a:solidFill>
                  <a:srgbClr val="00B050"/>
                </a:solidFill>
              </a:rPr>
              <a:t>. This is required if the parameters generated by the system are not accurate.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8BEF2-5753-5E45-BE4F-C7981BA5B0FD}"/>
              </a:ext>
            </a:extLst>
          </p:cNvPr>
          <p:cNvSpPr txBox="1"/>
          <p:nvPr/>
        </p:nvSpPr>
        <p:spPr>
          <a:xfrm>
            <a:off x="1530696" y="5669239"/>
            <a:ext cx="866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B050"/>
                </a:solidFill>
              </a:rPr>
              <a:t>Capture feedback for TP1 and TP2 interviews against the </a:t>
            </a:r>
            <a:r>
              <a:rPr lang="en-US" sz="1800" b="1" dirty="0">
                <a:solidFill>
                  <a:srgbClr val="00B050"/>
                </a:solidFill>
              </a:rPr>
              <a:t>Job Profile</a:t>
            </a:r>
          </a:p>
        </p:txBody>
      </p:sp>
    </p:spTree>
    <p:extLst>
      <p:ext uri="{BB962C8B-B14F-4D97-AF65-F5344CB8AC3E}">
        <p14:creationId xmlns:p14="http://schemas.microsoft.com/office/powerpoint/2010/main" val="12612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2" grpId="0"/>
      <p:bldP spid="15" grpId="0"/>
      <p:bldP spid="16" grpId="0"/>
      <p:bldP spid="17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011384-B78C-4CC4-94DC-12B4B47D3488}"/>
              </a:ext>
            </a:extLst>
          </p:cNvPr>
          <p:cNvSpPr/>
          <p:nvPr/>
        </p:nvSpPr>
        <p:spPr>
          <a:xfrm>
            <a:off x="0" y="6585172"/>
            <a:ext cx="12192000" cy="277152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C98F-9873-4399-B41D-64B2F5D6FD49}"/>
              </a:ext>
            </a:extLst>
          </p:cNvPr>
          <p:cNvSpPr txBox="1"/>
          <p:nvPr/>
        </p:nvSpPr>
        <p:spPr>
          <a:xfrm>
            <a:off x="840263" y="6606879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© 2021 Pyramid Consulting,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7630A-CDEA-4B40-90E3-0CED691FAB3B}"/>
              </a:ext>
            </a:extLst>
          </p:cNvPr>
          <p:cNvSpPr/>
          <p:nvPr/>
        </p:nvSpPr>
        <p:spPr>
          <a:xfrm>
            <a:off x="0" y="0"/>
            <a:ext cx="149516" cy="914400"/>
          </a:xfrm>
          <a:prstGeom prst="rect">
            <a:avLst/>
          </a:prstGeom>
          <a:solidFill>
            <a:srgbClr val="6EB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63" y="114490"/>
            <a:ext cx="183434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8092" y="122027"/>
            <a:ext cx="905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Problem Statement (Explained)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2820-E691-B740-8AAD-62AD73A9AC76}"/>
              </a:ext>
            </a:extLst>
          </p:cNvPr>
          <p:cNvSpPr txBox="1"/>
          <p:nvPr/>
        </p:nvSpPr>
        <p:spPr>
          <a:xfrm>
            <a:off x="2461759" y="3559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13B742-161F-2C42-A5CA-E33706BDD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5" y="83293"/>
            <a:ext cx="995396" cy="831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64B5F-BEE6-D441-9A83-63E391DCD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069" y="1064134"/>
            <a:ext cx="1904466" cy="1459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B6477-5C03-D74D-BE7D-41941611E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985" y="1043958"/>
            <a:ext cx="2350569" cy="1479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EBCE1-2879-D34E-BCBB-A987710CD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004" y="1033150"/>
            <a:ext cx="2803743" cy="1864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B1842-98D9-114B-92BD-955F7164C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270" y="4379600"/>
            <a:ext cx="2197100" cy="168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ED9948-9162-324E-B9CB-E692EC296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0841" y="3477452"/>
            <a:ext cx="2089150" cy="25364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AD213C-061B-414F-8813-84BA41971B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6846" y="4628896"/>
            <a:ext cx="2389825" cy="1244115"/>
          </a:xfrm>
          <a:prstGeom prst="rect">
            <a:avLst/>
          </a:prstGeom>
        </p:spPr>
      </p:pic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94CD84B7-DBD9-2949-A741-74569E7B59B6}"/>
              </a:ext>
            </a:extLst>
          </p:cNvPr>
          <p:cNvSpPr/>
          <p:nvPr/>
        </p:nvSpPr>
        <p:spPr>
          <a:xfrm>
            <a:off x="3624916" y="1661832"/>
            <a:ext cx="537770" cy="24423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B7AE29EC-3335-774B-8377-79AA4F38972E}"/>
              </a:ext>
            </a:extLst>
          </p:cNvPr>
          <p:cNvSpPr/>
          <p:nvPr/>
        </p:nvSpPr>
        <p:spPr>
          <a:xfrm>
            <a:off x="7144409" y="1671919"/>
            <a:ext cx="537770" cy="24423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81AB5762-7C88-DB48-9133-432D44B17F92}"/>
              </a:ext>
            </a:extLst>
          </p:cNvPr>
          <p:cNvSpPr/>
          <p:nvPr/>
        </p:nvSpPr>
        <p:spPr>
          <a:xfrm rot="5400000">
            <a:off x="9157576" y="3599597"/>
            <a:ext cx="537770" cy="24423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riped Right Arrow 27">
            <a:extLst>
              <a:ext uri="{FF2B5EF4-FFF2-40B4-BE49-F238E27FC236}">
                <a16:creationId xmlns:a16="http://schemas.microsoft.com/office/drawing/2014/main" id="{5C01E3F7-09AB-5A49-AC4E-A2CA963412A3}"/>
              </a:ext>
            </a:extLst>
          </p:cNvPr>
          <p:cNvSpPr/>
          <p:nvPr/>
        </p:nvSpPr>
        <p:spPr>
          <a:xfrm rot="10800000">
            <a:off x="7559014" y="5104714"/>
            <a:ext cx="537770" cy="24423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7783988A-72E2-2A42-B9A3-6AE58342109E}"/>
              </a:ext>
            </a:extLst>
          </p:cNvPr>
          <p:cNvSpPr/>
          <p:nvPr/>
        </p:nvSpPr>
        <p:spPr>
          <a:xfrm rot="10800000">
            <a:off x="3881597" y="5098855"/>
            <a:ext cx="537770" cy="24423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280D1B-0A2C-6D4A-B3DB-2CFB179FAC5B}"/>
              </a:ext>
            </a:extLst>
          </p:cNvPr>
          <p:cNvSpPr txBox="1"/>
          <p:nvPr/>
        </p:nvSpPr>
        <p:spPr>
          <a:xfrm>
            <a:off x="1987394" y="2638542"/>
            <a:ext cx="72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Scan JD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A9C9E0-6A92-5543-8DFA-7A6E7762549F}"/>
              </a:ext>
            </a:extLst>
          </p:cNvPr>
          <p:cNvSpPr txBox="1"/>
          <p:nvPr/>
        </p:nvSpPr>
        <p:spPr>
          <a:xfrm>
            <a:off x="5099264" y="2691919"/>
            <a:ext cx="125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Recruiter edits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B382E-3C80-554E-B9EE-7FC54A7DF26A}"/>
              </a:ext>
            </a:extLst>
          </p:cNvPr>
          <p:cNvSpPr txBox="1"/>
          <p:nvPr/>
        </p:nvSpPr>
        <p:spPr>
          <a:xfrm>
            <a:off x="8228568" y="2968149"/>
            <a:ext cx="2629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Recruiter can define skills wanted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E6BA3A-789F-8E4D-9BBD-4DE63EB81796}"/>
              </a:ext>
            </a:extLst>
          </p:cNvPr>
          <p:cNvSpPr txBox="1"/>
          <p:nvPr/>
        </p:nvSpPr>
        <p:spPr>
          <a:xfrm>
            <a:off x="9183673" y="6205036"/>
            <a:ext cx="1143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Scan Resume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35A23C-DE3F-334E-A138-C9605842D370}"/>
              </a:ext>
            </a:extLst>
          </p:cNvPr>
          <p:cNvSpPr txBox="1"/>
          <p:nvPr/>
        </p:nvSpPr>
        <p:spPr>
          <a:xfrm>
            <a:off x="5384094" y="6198665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Generate report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3CDEFB-FBD7-7740-9DD5-8B1588C05EA5}"/>
              </a:ext>
            </a:extLst>
          </p:cNvPr>
          <p:cNvSpPr txBox="1"/>
          <p:nvPr/>
        </p:nvSpPr>
        <p:spPr>
          <a:xfrm>
            <a:off x="1276477" y="5932158"/>
            <a:ext cx="219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Capture interview feedback</a:t>
            </a:r>
          </a:p>
        </p:txBody>
      </p:sp>
    </p:spTree>
    <p:extLst>
      <p:ext uri="{BB962C8B-B14F-4D97-AF65-F5344CB8AC3E}">
        <p14:creationId xmlns:p14="http://schemas.microsoft.com/office/powerpoint/2010/main" val="10036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  <p:bldP spid="26" grpId="0" animBg="1"/>
      <p:bldP spid="27" grpId="0" animBg="1"/>
      <p:bldP spid="28" grpId="0" animBg="1"/>
      <p:bldP spid="30" grpId="0" animBg="1"/>
      <p:bldP spid="23" grpId="0"/>
      <p:bldP spid="32" grpId="0"/>
      <p:bldP spid="33" grpId="0"/>
      <p:bldP spid="34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011384-B78C-4CC4-94DC-12B4B47D3488}"/>
              </a:ext>
            </a:extLst>
          </p:cNvPr>
          <p:cNvSpPr/>
          <p:nvPr/>
        </p:nvSpPr>
        <p:spPr>
          <a:xfrm>
            <a:off x="0" y="6585172"/>
            <a:ext cx="12192000" cy="277152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C98F-9873-4399-B41D-64B2F5D6FD49}"/>
              </a:ext>
            </a:extLst>
          </p:cNvPr>
          <p:cNvSpPr txBox="1"/>
          <p:nvPr/>
        </p:nvSpPr>
        <p:spPr>
          <a:xfrm>
            <a:off x="840263" y="6606879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© 2021 Pyramid Consulting,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7630A-CDEA-4B40-90E3-0CED691FAB3B}"/>
              </a:ext>
            </a:extLst>
          </p:cNvPr>
          <p:cNvSpPr/>
          <p:nvPr/>
        </p:nvSpPr>
        <p:spPr>
          <a:xfrm>
            <a:off x="0" y="0"/>
            <a:ext cx="149516" cy="914400"/>
          </a:xfrm>
          <a:prstGeom prst="rect">
            <a:avLst/>
          </a:prstGeom>
          <a:solidFill>
            <a:srgbClr val="6EB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63" y="114490"/>
            <a:ext cx="183434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8092" y="122027"/>
            <a:ext cx="905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Mandatory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2820-E691-B740-8AAD-62AD73A9AC76}"/>
              </a:ext>
            </a:extLst>
          </p:cNvPr>
          <p:cNvSpPr txBox="1"/>
          <p:nvPr/>
        </p:nvSpPr>
        <p:spPr>
          <a:xfrm>
            <a:off x="2875722" y="2491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78DF-1A69-7542-BFC2-E54155E15DD9}"/>
              </a:ext>
            </a:extLst>
          </p:cNvPr>
          <p:cNvSpPr txBox="1"/>
          <p:nvPr/>
        </p:nvSpPr>
        <p:spPr>
          <a:xfrm>
            <a:off x="1331134" y="1743288"/>
            <a:ext cx="933319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Max points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Scan the JD and generate a Job Profile. This should be editable.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Scan a Resume and generate a Candidate Profile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Scan and build analytical profile from the Word resume.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Compare skillsets extracted from the resume against the given JD. Generate a report as per the candidate’s fitment as per the given JD.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Ability to collect feedback of all technical and non-technical rounds against the JD.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9E7D2-B467-FD49-BFC9-EC531B5B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5" y="83293"/>
            <a:ext cx="995396" cy="8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9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011384-B78C-4CC4-94DC-12B4B47D3488}"/>
              </a:ext>
            </a:extLst>
          </p:cNvPr>
          <p:cNvSpPr/>
          <p:nvPr/>
        </p:nvSpPr>
        <p:spPr>
          <a:xfrm>
            <a:off x="0" y="6585172"/>
            <a:ext cx="12192000" cy="277152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C98F-9873-4399-B41D-64B2F5D6FD49}"/>
              </a:ext>
            </a:extLst>
          </p:cNvPr>
          <p:cNvSpPr txBox="1"/>
          <p:nvPr/>
        </p:nvSpPr>
        <p:spPr>
          <a:xfrm>
            <a:off x="840263" y="6606879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© 2021 Pyramid Consulting,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7630A-CDEA-4B40-90E3-0CED691FAB3B}"/>
              </a:ext>
            </a:extLst>
          </p:cNvPr>
          <p:cNvSpPr/>
          <p:nvPr/>
        </p:nvSpPr>
        <p:spPr>
          <a:xfrm>
            <a:off x="0" y="0"/>
            <a:ext cx="149516" cy="914400"/>
          </a:xfrm>
          <a:prstGeom prst="rect">
            <a:avLst/>
          </a:prstGeom>
          <a:solidFill>
            <a:srgbClr val="6EB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63" y="114490"/>
            <a:ext cx="183434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8092" y="122027"/>
            <a:ext cx="905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Bonus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2820-E691-B740-8AAD-62AD73A9AC76}"/>
              </a:ext>
            </a:extLst>
          </p:cNvPr>
          <p:cNvSpPr txBox="1"/>
          <p:nvPr/>
        </p:nvSpPr>
        <p:spPr>
          <a:xfrm>
            <a:off x="2875722" y="2491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78DF-1A69-7542-BFC2-E54155E15DD9}"/>
              </a:ext>
            </a:extLst>
          </p:cNvPr>
          <p:cNvSpPr txBox="1"/>
          <p:nvPr/>
        </p:nvSpPr>
        <p:spPr>
          <a:xfrm>
            <a:off x="1166505" y="1614246"/>
            <a:ext cx="102029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Max points 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Integration of MS Teams for scheduling the interviews. So that recruiter can schedule interviews for selected profiles. (10)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Capture and store candidate's photograph at each stage of interviews. (5)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Generate a report of Number of Candidates Interviewed, their status (pass/fail/on-hold), #offered, # of offers accepted, #joined, #did not join. (10)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9E7D2-B467-FD49-BFC9-EC531B5B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5" y="83293"/>
            <a:ext cx="995396" cy="8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1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011384-B78C-4CC4-94DC-12B4B47D3488}"/>
              </a:ext>
            </a:extLst>
          </p:cNvPr>
          <p:cNvSpPr/>
          <p:nvPr/>
        </p:nvSpPr>
        <p:spPr>
          <a:xfrm>
            <a:off x="0" y="6585172"/>
            <a:ext cx="12192000" cy="277152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C98F-9873-4399-B41D-64B2F5D6FD49}"/>
              </a:ext>
            </a:extLst>
          </p:cNvPr>
          <p:cNvSpPr txBox="1"/>
          <p:nvPr/>
        </p:nvSpPr>
        <p:spPr>
          <a:xfrm>
            <a:off x="840263" y="6606879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© 2021 Pyramid Consulting,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7630A-CDEA-4B40-90E3-0CED691FAB3B}"/>
              </a:ext>
            </a:extLst>
          </p:cNvPr>
          <p:cNvSpPr/>
          <p:nvPr/>
        </p:nvSpPr>
        <p:spPr>
          <a:xfrm>
            <a:off x="0" y="0"/>
            <a:ext cx="149516" cy="914400"/>
          </a:xfrm>
          <a:prstGeom prst="rect">
            <a:avLst/>
          </a:prstGeom>
          <a:solidFill>
            <a:srgbClr val="6EB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63" y="114490"/>
            <a:ext cx="183434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8092" y="122027"/>
            <a:ext cx="905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Competition Day Guidelines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2820-E691-B740-8AAD-62AD73A9AC76}"/>
              </a:ext>
            </a:extLst>
          </p:cNvPr>
          <p:cNvSpPr txBox="1"/>
          <p:nvPr/>
        </p:nvSpPr>
        <p:spPr>
          <a:xfrm>
            <a:off x="2875722" y="2491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78DF-1A69-7542-BFC2-E54155E15DD9}"/>
              </a:ext>
            </a:extLst>
          </p:cNvPr>
          <p:cNvSpPr txBox="1"/>
          <p:nvPr/>
        </p:nvSpPr>
        <p:spPr>
          <a:xfrm>
            <a:off x="1243623" y="1955732"/>
            <a:ext cx="9696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Timings: 9:00 A.M. to 5:00 P.M., teams can take lunch and tea breaks as per their liking.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Code and test results to be checked in by 5:00 P.M.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Teams must use their own Code repository to maintain the source code and share access credentials with evaluation panel on the event day by 5:00 P.M.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Any commits before 9:00 A.M. and after 5:00 P.M. will lead to disqualification.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9E7D2-B467-FD49-BFC9-EC531B5B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5" y="83293"/>
            <a:ext cx="995396" cy="8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6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011384-B78C-4CC4-94DC-12B4B47D3488}"/>
              </a:ext>
            </a:extLst>
          </p:cNvPr>
          <p:cNvSpPr/>
          <p:nvPr/>
        </p:nvSpPr>
        <p:spPr>
          <a:xfrm>
            <a:off x="0" y="6585172"/>
            <a:ext cx="12192000" cy="277152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C98F-9873-4399-B41D-64B2F5D6FD49}"/>
              </a:ext>
            </a:extLst>
          </p:cNvPr>
          <p:cNvSpPr txBox="1"/>
          <p:nvPr/>
        </p:nvSpPr>
        <p:spPr>
          <a:xfrm>
            <a:off x="840263" y="6606879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© 2021 Pyramid Consulting,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7630A-CDEA-4B40-90E3-0CED691FAB3B}"/>
              </a:ext>
            </a:extLst>
          </p:cNvPr>
          <p:cNvSpPr/>
          <p:nvPr/>
        </p:nvSpPr>
        <p:spPr>
          <a:xfrm>
            <a:off x="0" y="0"/>
            <a:ext cx="149516" cy="914400"/>
          </a:xfrm>
          <a:prstGeom prst="rect">
            <a:avLst/>
          </a:prstGeom>
          <a:solidFill>
            <a:srgbClr val="6EB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63" y="114490"/>
            <a:ext cx="183434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8092" y="122027"/>
            <a:ext cx="905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Competition Day Schedule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2820-E691-B740-8AAD-62AD73A9AC76}"/>
              </a:ext>
            </a:extLst>
          </p:cNvPr>
          <p:cNvSpPr txBox="1"/>
          <p:nvPr/>
        </p:nvSpPr>
        <p:spPr>
          <a:xfrm>
            <a:off x="2875722" y="2491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9E7D2-B467-FD49-BFC9-EC531B5B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5" y="83293"/>
            <a:ext cx="995396" cy="831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2F749C-5431-674F-BECE-C4CA6B478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391" y="1745273"/>
            <a:ext cx="8436772" cy="297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011384-B78C-4CC4-94DC-12B4B47D3488}"/>
              </a:ext>
            </a:extLst>
          </p:cNvPr>
          <p:cNvSpPr/>
          <p:nvPr/>
        </p:nvSpPr>
        <p:spPr>
          <a:xfrm>
            <a:off x="0" y="6585172"/>
            <a:ext cx="12192000" cy="277152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C98F-9873-4399-B41D-64B2F5D6FD49}"/>
              </a:ext>
            </a:extLst>
          </p:cNvPr>
          <p:cNvSpPr txBox="1"/>
          <p:nvPr/>
        </p:nvSpPr>
        <p:spPr>
          <a:xfrm>
            <a:off x="840263" y="6606879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© 2021 Pyramid Consulting,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7630A-CDEA-4B40-90E3-0CED691FAB3B}"/>
              </a:ext>
            </a:extLst>
          </p:cNvPr>
          <p:cNvSpPr/>
          <p:nvPr/>
        </p:nvSpPr>
        <p:spPr>
          <a:xfrm>
            <a:off x="0" y="0"/>
            <a:ext cx="149516" cy="914400"/>
          </a:xfrm>
          <a:prstGeom prst="rect">
            <a:avLst/>
          </a:prstGeom>
          <a:solidFill>
            <a:srgbClr val="6EB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63" y="114490"/>
            <a:ext cx="183434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8092" y="122027"/>
            <a:ext cx="905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Presentation Guidelines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E2820-E691-B740-8AAD-62AD73A9AC76}"/>
              </a:ext>
            </a:extLst>
          </p:cNvPr>
          <p:cNvSpPr txBox="1"/>
          <p:nvPr/>
        </p:nvSpPr>
        <p:spPr>
          <a:xfrm>
            <a:off x="2875722" y="3339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78DF-1A69-7542-BFC2-E54155E15DD9}"/>
              </a:ext>
            </a:extLst>
          </p:cNvPr>
          <p:cNvSpPr txBox="1"/>
          <p:nvPr/>
        </p:nvSpPr>
        <p:spPr>
          <a:xfrm>
            <a:off x="1243624" y="1850747"/>
            <a:ext cx="97291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Submit the presentation by 5 P.M. on 25th October 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Presentations carry weightage so please make sure you prepare accordingly.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Each team will be allotted a date and time for presentation as per availability of the evaluation panel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Presentation should not be more than one hour.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9E7D2-B467-FD49-BFC9-EC531B5B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5" y="83293"/>
            <a:ext cx="995396" cy="8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1011384-B78C-4CC4-94DC-12B4B47D3488}"/>
              </a:ext>
            </a:extLst>
          </p:cNvPr>
          <p:cNvSpPr/>
          <p:nvPr/>
        </p:nvSpPr>
        <p:spPr>
          <a:xfrm>
            <a:off x="0" y="6585172"/>
            <a:ext cx="12192000" cy="277152"/>
          </a:xfrm>
          <a:prstGeom prst="rect">
            <a:avLst/>
          </a:prstGeom>
          <a:solidFill>
            <a:srgbClr val="1D1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2C98F-9873-4399-B41D-64B2F5D6FD49}"/>
              </a:ext>
            </a:extLst>
          </p:cNvPr>
          <p:cNvSpPr txBox="1"/>
          <p:nvPr/>
        </p:nvSpPr>
        <p:spPr>
          <a:xfrm>
            <a:off x="840263" y="6606879"/>
            <a:ext cx="3740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white"/>
                </a:solidFill>
                <a:latin typeface="Calibri" panose="020F0502020204030204"/>
              </a:rPr>
              <a:t>© 2021 Pyramid Consulting,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07630A-CDEA-4B40-90E3-0CED691FAB3B}"/>
              </a:ext>
            </a:extLst>
          </p:cNvPr>
          <p:cNvSpPr/>
          <p:nvPr/>
        </p:nvSpPr>
        <p:spPr>
          <a:xfrm>
            <a:off x="0" y="0"/>
            <a:ext cx="149516" cy="914400"/>
          </a:xfrm>
          <a:prstGeom prst="rect">
            <a:avLst/>
          </a:prstGeom>
          <a:solidFill>
            <a:srgbClr val="6EB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63" y="114490"/>
            <a:ext cx="183434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01907" y="143383"/>
            <a:ext cx="7121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Evaluation Panel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478DF-1A69-7542-BFC2-E54155E15DD9}"/>
              </a:ext>
            </a:extLst>
          </p:cNvPr>
          <p:cNvSpPr txBox="1"/>
          <p:nvPr/>
        </p:nvSpPr>
        <p:spPr>
          <a:xfrm>
            <a:off x="3326038" y="2362753"/>
            <a:ext cx="97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Nitin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9E7D2-B467-FD49-BFC9-EC531B5B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5" y="83293"/>
            <a:ext cx="995396" cy="831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B0148C-64FB-BE4A-8CE4-8D247F7AAEC9}"/>
              </a:ext>
            </a:extLst>
          </p:cNvPr>
          <p:cNvSpPr txBox="1"/>
          <p:nvPr/>
        </p:nvSpPr>
        <p:spPr>
          <a:xfrm>
            <a:off x="8087468" y="2393521"/>
            <a:ext cx="881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Vasu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2DE8A-D1D7-7240-B566-794522660F41}"/>
              </a:ext>
            </a:extLst>
          </p:cNvPr>
          <p:cNvSpPr txBox="1"/>
          <p:nvPr/>
        </p:nvSpPr>
        <p:spPr>
          <a:xfrm>
            <a:off x="1810290" y="5074761"/>
            <a:ext cx="1178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Neeraj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21957E-063A-4A41-BAAF-684DE4A31B0F}"/>
              </a:ext>
            </a:extLst>
          </p:cNvPr>
          <p:cNvSpPr txBox="1"/>
          <p:nvPr/>
        </p:nvSpPr>
        <p:spPr>
          <a:xfrm>
            <a:off x="5610070" y="5236945"/>
            <a:ext cx="11050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Bunty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0D6AF7-D05B-5B4C-936D-4115BBFADE0A}"/>
              </a:ext>
            </a:extLst>
          </p:cNvPr>
          <p:cNvSpPr txBox="1"/>
          <p:nvPr/>
        </p:nvSpPr>
        <p:spPr>
          <a:xfrm>
            <a:off x="9474067" y="5209354"/>
            <a:ext cx="1273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4">
                    <a:lumMod val="50000"/>
                  </a:schemeClr>
                </a:solidFill>
              </a:rPr>
              <a:t>Abhay</a:t>
            </a:r>
            <a:endParaRPr lang="en-US" sz="2800" dirty="0"/>
          </a:p>
        </p:txBody>
      </p:sp>
      <p:pic>
        <p:nvPicPr>
          <p:cNvPr id="18" name="Picture 17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E01C4352-FC21-A442-823D-C1EE90DAF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19" y="1091276"/>
            <a:ext cx="1382548" cy="1382548"/>
          </a:xfrm>
          <a:prstGeom prst="rect">
            <a:avLst/>
          </a:prstGeom>
        </p:spPr>
      </p:pic>
      <p:pic>
        <p:nvPicPr>
          <p:cNvPr id="21" name="Picture 20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83E2F963-7812-1041-A2F6-B4DF5D65A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26" y="1117026"/>
            <a:ext cx="1432175" cy="1356797"/>
          </a:xfrm>
          <a:prstGeom prst="rect">
            <a:avLst/>
          </a:prstGeom>
        </p:spPr>
      </p:pic>
      <p:pic>
        <p:nvPicPr>
          <p:cNvPr id="23" name="Picture 22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2D1CC4D2-3C0F-8F47-9550-D8EE743AF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15" y="3609437"/>
            <a:ext cx="1591293" cy="1562360"/>
          </a:xfrm>
          <a:prstGeom prst="rect">
            <a:avLst/>
          </a:prstGeom>
        </p:spPr>
      </p:pic>
      <p:pic>
        <p:nvPicPr>
          <p:cNvPr id="25" name="Picture 2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B31E1CB4-CB3D-974C-A670-C8A6EA6D8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17" y="3622048"/>
            <a:ext cx="1686671" cy="1614897"/>
          </a:xfrm>
          <a:prstGeom prst="rect">
            <a:avLst/>
          </a:prstGeom>
        </p:spPr>
      </p:pic>
      <p:pic>
        <p:nvPicPr>
          <p:cNvPr id="27" name="Picture 2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640FC24-A465-E44E-857F-9B52B2885E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309" y="3469733"/>
            <a:ext cx="1379151" cy="178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8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2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60a2847234343518a429dd59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D5D14CDD103E4E8EBDC2475664290A" ma:contentTypeVersion="6" ma:contentTypeDescription="Create a new document." ma:contentTypeScope="" ma:versionID="160d30c51a2686125217ecd22a8549df">
  <xsd:schema xmlns:xsd="http://www.w3.org/2001/XMLSchema" xmlns:xs="http://www.w3.org/2001/XMLSchema" xmlns:p="http://schemas.microsoft.com/office/2006/metadata/properties" xmlns:ns1="http://schemas.microsoft.com/sharepoint/v3" xmlns:ns2="d42d69cb-cc04-4f39-b429-843b46f96b13" targetNamespace="http://schemas.microsoft.com/office/2006/metadata/properties" ma:root="true" ma:fieldsID="ad47c26cae6b70bf58856b66e6856b41" ns1:_="" ns2:_="">
    <xsd:import namespace="http://schemas.microsoft.com/sharepoint/v3"/>
    <xsd:import namespace="d42d69cb-cc04-4f39-b429-843b46f96b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2d69cb-cc04-4f39-b429-843b46f96b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138EED-8ACA-4649-A939-78DAF76AC8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C2C4FC-FA1B-46BB-870D-429984F93C47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E9BD6F2-8EA3-4BE6-BADB-3DE0ABE8FC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42d69cb-cc04-4f39-b429-843b46f96b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164879</TotalTime>
  <Words>565</Words>
  <Application>Microsoft Office PowerPoint</Application>
  <PresentationFormat>Widescreen</PresentationFormat>
  <Paragraphs>89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1_Office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Ledet</dc:creator>
  <cp:lastModifiedBy>Naveen Chauhan</cp:lastModifiedBy>
  <cp:revision>7946</cp:revision>
  <dcterms:created xsi:type="dcterms:W3CDTF">2015-01-16T17:08:50Z</dcterms:created>
  <dcterms:modified xsi:type="dcterms:W3CDTF">2021-10-23T03:32:58Z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0x01010009D5D14CDD103E4E8EBDC2475664290A</vt:lpwstr>
  </property>
</Properties>
</file>